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Century Gothic" panose="020B0502020202020204" pitchFamily="34" charset="0"/>
      <p:regular r:id="rId14"/>
      <p:bold r:id="rId15"/>
      <p:italic r:id="rId16"/>
      <p:boldItalic r:id="rId17"/>
    </p:embeddedFont>
    <p:embeddedFont>
      <p:font typeface="Calibri" panose="020F050202020403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A8E894-17B7-4ED1-BDE3-3AAF8A22C012}">
  <a:tblStyle styleId="{AFA8E894-17B7-4ED1-BDE3-3AAF8A22C01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20" y="1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Prior to start:  Encourage people to get their lunch and be seated with the lunch…</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12:30  Carrie to discuss – Goals on next page</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Thank Adecco for lunch and PAST Foundation for providing the spaces☺</a:t>
            </a:r>
            <a:endParaRPr sz="1200" b="0" i="0" u="none" strike="noStrike" cap="none">
              <a:solidFill>
                <a:schemeClr val="dk1"/>
              </a:solidFill>
              <a:latin typeface="Calibri"/>
              <a:ea typeface="Calibri"/>
              <a:cs typeface="Calibri"/>
              <a:sym typeface="Calibri"/>
            </a:endParaRPr>
          </a:p>
        </p:txBody>
      </p:sp>
      <p:sp>
        <p:nvSpPr>
          <p:cNvPr id="84" name="Google Shape;8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Carrie to discuss </a:t>
            </a:r>
            <a:endParaRPr sz="1200" b="0" i="0" u="none" strike="noStrike" cap="none">
              <a:solidFill>
                <a:schemeClr val="dk1"/>
              </a:solidFill>
              <a:latin typeface="Calibri"/>
              <a:ea typeface="Calibri"/>
              <a:cs typeface="Calibri"/>
              <a:sym typeface="Calibri"/>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12:35 Christine</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Give instructions for getting their lunches and then returning to the table for focused discussion/dialogue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a:p>
          <a:p>
            <a:pPr marL="0" lvl="0" indent="0" algn="l" rtl="0">
              <a:spcBef>
                <a:spcPts val="0"/>
              </a:spcBef>
              <a:spcAft>
                <a:spcPts val="0"/>
              </a:spcAft>
              <a:buClr>
                <a:schemeClr val="dk1"/>
              </a:buClr>
              <a:buFont typeface="Arial"/>
              <a:buNone/>
            </a:pPr>
            <a:r>
              <a:rPr lang="en-US"/>
              <a:t>12:45 – 1:00  Christine</a:t>
            </a:r>
            <a:endParaRPr/>
          </a:p>
          <a:p>
            <a:pPr marL="0" lvl="0" indent="0" algn="l" rtl="0">
              <a:spcBef>
                <a:spcPts val="0"/>
              </a:spcBef>
              <a:spcAft>
                <a:spcPts val="0"/>
              </a:spcAft>
              <a:buClr>
                <a:schemeClr val="dk1"/>
              </a:buClr>
              <a:buFont typeface="Arial"/>
              <a:buNone/>
            </a:pPr>
            <a:endParaRPr/>
          </a:p>
          <a:p>
            <a:pPr marL="0" lvl="0" indent="0" algn="l" rtl="0">
              <a:spcBef>
                <a:spcPts val="0"/>
              </a:spcBef>
              <a:spcAft>
                <a:spcPts val="0"/>
              </a:spcAft>
              <a:buClr>
                <a:schemeClr val="dk1"/>
              </a:buClr>
              <a:buFont typeface="Arial"/>
              <a:buNone/>
            </a:pPr>
            <a:r>
              <a:rPr lang="en-US"/>
              <a:t>The ideas behind the question that we should walk around and prompt people to talk about are:</a:t>
            </a:r>
            <a:endParaRPr/>
          </a:p>
          <a:p>
            <a:pPr marL="0" lvl="0" indent="0" algn="l" rtl="0">
              <a:spcBef>
                <a:spcPts val="0"/>
              </a:spcBef>
              <a:spcAft>
                <a:spcPts val="0"/>
              </a:spcAft>
              <a:buClr>
                <a:schemeClr val="dk1"/>
              </a:buClr>
              <a:buFont typeface="Arial"/>
              <a:buNone/>
            </a:pPr>
            <a:endParaRPr/>
          </a:p>
          <a:p>
            <a:pPr marL="171450" lvl="0" indent="-171450" algn="l" rtl="0">
              <a:spcBef>
                <a:spcPts val="0"/>
              </a:spcBef>
              <a:spcAft>
                <a:spcPts val="0"/>
              </a:spcAft>
              <a:buClr>
                <a:schemeClr val="dk1"/>
              </a:buClr>
              <a:buSzPts val="1200"/>
              <a:buChar char="•"/>
            </a:pPr>
            <a:r>
              <a:rPr lang="en-US"/>
              <a:t>If we do not have forums like this for our local business and industry to participate in, how do we partner?  </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Char char="•"/>
            </a:pPr>
            <a:r>
              <a:rPr lang="en-US"/>
              <a:t>What happens when we don’t regularly communicate?</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Char char="•"/>
            </a:pPr>
            <a:r>
              <a:rPr lang="en-US"/>
              <a:t>What could happen if everyone is going after the same business/industry?  How can a coordinated regional effort assist?</a:t>
            </a:r>
            <a:endParaRPr/>
          </a:p>
        </p:txBody>
      </p:sp>
      <p:sp>
        <p:nvSpPr>
          <p:cNvPr id="98" name="Google Shape;9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1:00 – 1:10</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Adecco - </a:t>
            </a:r>
            <a:r>
              <a:rPr lang="en-US"/>
              <a:t>Liane Makin</a:t>
            </a:r>
            <a:endParaRPr sz="1200" b="0" i="0" u="none" strike="noStrike" cap="none">
              <a:solidFill>
                <a:schemeClr val="dk1"/>
              </a:solidFill>
              <a:latin typeface="Calibri"/>
              <a:ea typeface="Calibri"/>
              <a:cs typeface="Calibri"/>
              <a:sym typeface="Calibri"/>
            </a:endParaRPr>
          </a:p>
        </p:txBody>
      </p:sp>
      <p:sp>
        <p:nvSpPr>
          <p:cNvPr id="106" name="Google Shape;10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1:10 – 1:55  Nancy, Carrie, Dave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Insert slides as needed☺</a:t>
            </a:r>
            <a:endParaRPr sz="1200" b="0" i="0" u="none" strike="noStrike" cap="none">
              <a:solidFill>
                <a:schemeClr val="dk1"/>
              </a:solidFill>
              <a:latin typeface="Calibri"/>
              <a:ea typeface="Calibri"/>
              <a:cs typeface="Calibri"/>
              <a:sym typeface="Calibri"/>
            </a:endParaRPr>
          </a:p>
        </p:txBody>
      </p:sp>
      <p:sp>
        <p:nvSpPr>
          <p:cNvPr id="112" name="Google Shape;11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314963e05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314963e05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Nancy</a:t>
            </a:r>
            <a:endParaRPr/>
          </a:p>
        </p:txBody>
      </p:sp>
      <p:sp>
        <p:nvSpPr>
          <p:cNvPr id="120" name="Google Shape;120;g4314963e05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4314963e05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4314963e05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Nancy</a:t>
            </a:r>
            <a:endParaRPr/>
          </a:p>
        </p:txBody>
      </p:sp>
      <p:sp>
        <p:nvSpPr>
          <p:cNvPr id="127" name="Google Shape;127;g4314963e05_0_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43341fa168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43341fa168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43341fa168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a:t>These are the activity categories on this page.</a:t>
            </a:r>
            <a:endParaRPr/>
          </a:p>
          <a:p>
            <a:pPr marL="0" marR="0" lvl="0" indent="0" algn="l" rtl="0">
              <a:spcBef>
                <a:spcPts val="0"/>
              </a:spcBef>
              <a:spcAft>
                <a:spcPts val="0"/>
              </a:spcAft>
              <a:buNone/>
            </a:pP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1:55 – 2:15  Marcy Raymond</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Small Group Facilitation</a:t>
            </a:r>
            <a:r>
              <a:rPr lang="en-US"/>
              <a:t> Notes:</a:t>
            </a:r>
            <a:endParaRPr/>
          </a:p>
          <a:p>
            <a:pPr marL="457200" marR="0" lvl="0" indent="-317500" algn="l" rtl="0">
              <a:spcBef>
                <a:spcPts val="0"/>
              </a:spcBef>
              <a:spcAft>
                <a:spcPts val="0"/>
              </a:spcAft>
              <a:buSzPts val="1400"/>
              <a:buChar char="●"/>
            </a:pPr>
            <a:r>
              <a:rPr lang="en-US"/>
              <a:t>Each table will have cards made of each of the elements of the educator toolkit.</a:t>
            </a:r>
            <a:endParaRPr/>
          </a:p>
          <a:p>
            <a:pPr marL="457200" marR="0" lvl="0" indent="-317500" algn="l" rtl="0">
              <a:spcBef>
                <a:spcPts val="0"/>
              </a:spcBef>
              <a:spcAft>
                <a:spcPts val="0"/>
              </a:spcAft>
              <a:buSzPts val="1400"/>
              <a:buChar char="●"/>
            </a:pPr>
            <a:r>
              <a:rPr lang="en-US"/>
              <a:t>Groups at the table will sort the cards in order from the most needed improvement area for their context to least needed improvement area.</a:t>
            </a:r>
            <a:endParaRPr/>
          </a:p>
          <a:p>
            <a:pPr marL="457200" marR="0" lvl="0" indent="-317500" algn="l" rtl="0">
              <a:spcBef>
                <a:spcPts val="0"/>
              </a:spcBef>
              <a:spcAft>
                <a:spcPts val="0"/>
              </a:spcAft>
              <a:buSzPts val="1400"/>
              <a:buChar char="●"/>
            </a:pPr>
            <a:r>
              <a:rPr lang="en-US"/>
              <a:t>Selecting their top two - they will affix them to the top of a pre-printed poster paper (tape on the table) in the box provided.</a:t>
            </a:r>
            <a:endParaRPr/>
          </a:p>
          <a:p>
            <a:pPr marL="457200" marR="0" lvl="0" indent="-317500" algn="l" rtl="0">
              <a:spcBef>
                <a:spcPts val="0"/>
              </a:spcBef>
              <a:spcAft>
                <a:spcPts val="0"/>
              </a:spcAft>
              <a:buSzPts val="1400"/>
              <a:buChar char="●"/>
            </a:pPr>
            <a:r>
              <a:rPr lang="en-US"/>
              <a:t>Below each box are two columns.  In the first column, you will write the strengths anticipated from having worked on this area more deeply in your school, district or community.  These are forces FOR change.  In the second column, articulate the things that have to change in your school, community or district.  These are the forces that PULL against what you want.  They could be beliefs, culture, practices, systems, inexperience, etc.</a:t>
            </a:r>
            <a:endParaRPr/>
          </a:p>
          <a:p>
            <a:pPr marL="0" marR="0" lvl="0" indent="0" algn="l" rtl="0">
              <a:spcBef>
                <a:spcPts val="0"/>
              </a:spcBef>
              <a:spcAft>
                <a:spcPts val="0"/>
              </a:spcAft>
              <a:buNone/>
            </a:pPr>
            <a:r>
              <a:rPr lang="en-US"/>
              <a:t>Have them list their community/school/district names at the bottom of the chart.  We will use this to personalize the resources, help and assistance offered through Success Bound in Central Ohio.</a:t>
            </a:r>
            <a:endParaRPr/>
          </a:p>
        </p:txBody>
      </p:sp>
      <p:sp>
        <p:nvSpPr>
          <p:cNvPr id="140" name="Google Shape;14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f59ae398a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f59ae398a_1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a:t>1:55 – 2:15  Marcy Raymond</a:t>
            </a:r>
            <a:endParaRPr/>
          </a:p>
          <a:p>
            <a:pPr marL="0" lvl="0" indent="0" algn="l" rtl="0">
              <a:spcBef>
                <a:spcPts val="0"/>
              </a:spcBef>
              <a:spcAft>
                <a:spcPts val="0"/>
              </a:spcAft>
              <a:buClr>
                <a:schemeClr val="dk1"/>
              </a:buClr>
              <a:buFont typeface="Arial"/>
              <a:buNone/>
            </a:pPr>
            <a:r>
              <a:rPr lang="en-US"/>
              <a:t>Small Group Facilitation Notes:</a:t>
            </a:r>
            <a:endParaRPr/>
          </a:p>
          <a:p>
            <a:pPr marL="457200" lvl="0" indent="-317500" algn="l" rtl="0">
              <a:spcBef>
                <a:spcPts val="0"/>
              </a:spcBef>
              <a:spcAft>
                <a:spcPts val="0"/>
              </a:spcAft>
              <a:buClr>
                <a:schemeClr val="dk1"/>
              </a:buClr>
              <a:buSzPts val="1400"/>
              <a:buChar char="●"/>
            </a:pPr>
            <a:r>
              <a:rPr lang="en-US"/>
              <a:t>Each table will have cards made of each of the elements of the educator toolkit.  You will divide into two groups at each table (3-4 people working together).</a:t>
            </a:r>
            <a:endParaRPr/>
          </a:p>
          <a:p>
            <a:pPr marL="457200" lvl="0" indent="-317500" algn="l" rtl="0">
              <a:spcBef>
                <a:spcPts val="0"/>
              </a:spcBef>
              <a:spcAft>
                <a:spcPts val="0"/>
              </a:spcAft>
              <a:buClr>
                <a:schemeClr val="dk1"/>
              </a:buClr>
              <a:buSzPts val="1400"/>
              <a:buChar char="●"/>
            </a:pPr>
            <a:r>
              <a:rPr lang="en-US"/>
              <a:t>Groups at the table will sort the cards in order from the most needed improvement area for their context to least needed improvement area.</a:t>
            </a:r>
            <a:endParaRPr/>
          </a:p>
          <a:p>
            <a:pPr marL="457200" lvl="0" indent="-317500" algn="l" rtl="0">
              <a:spcBef>
                <a:spcPts val="0"/>
              </a:spcBef>
              <a:spcAft>
                <a:spcPts val="0"/>
              </a:spcAft>
              <a:buClr>
                <a:schemeClr val="dk1"/>
              </a:buClr>
              <a:buSzPts val="1400"/>
              <a:buChar char="●"/>
            </a:pPr>
            <a:r>
              <a:rPr lang="en-US"/>
              <a:t>Selecting their top four - they will affix them to the a pre-printed poster paper (printed on sticky thingies) in the boxes provided.</a:t>
            </a:r>
            <a:endParaRPr/>
          </a:p>
          <a:p>
            <a:pPr marL="457200" lvl="0" indent="-317500" algn="l" rtl="0">
              <a:spcBef>
                <a:spcPts val="0"/>
              </a:spcBef>
              <a:spcAft>
                <a:spcPts val="0"/>
              </a:spcAft>
              <a:buClr>
                <a:schemeClr val="dk1"/>
              </a:buClr>
              <a:buSzPts val="1400"/>
              <a:buChar char="●"/>
            </a:pPr>
            <a:r>
              <a:rPr lang="en-US"/>
              <a:t>Below each box are two columns.  In the first column, you will write the strengths anticipated from having worked on this area more deeply in your school, district or community.  These are forces FOR change.  In the second column, articulate the things that have to change in your school, community or district.  These are the forces that PULL against what you want.  They could be beliefs, culture, practices, systems, inexperience, etc.</a:t>
            </a:r>
            <a:endParaRPr/>
          </a:p>
          <a:p>
            <a:pPr marL="0" lvl="0" indent="0" algn="l" rtl="0">
              <a:spcBef>
                <a:spcPts val="0"/>
              </a:spcBef>
              <a:spcAft>
                <a:spcPts val="0"/>
              </a:spcAft>
              <a:buClr>
                <a:schemeClr val="dk1"/>
              </a:buClr>
              <a:buSzPts val="1100"/>
              <a:buFont typeface="Arial"/>
              <a:buNone/>
            </a:pPr>
            <a:r>
              <a:rPr lang="en-US"/>
              <a:t>Have them list their community/school/district names at the bottom of the chart.  We will use this to personalize the resources, help and assistance offered through Success Bound in Central Ohio.</a:t>
            </a:r>
            <a:endParaRPr/>
          </a:p>
          <a:p>
            <a:pPr marL="0" lvl="0" indent="0" algn="l" rtl="0">
              <a:spcBef>
                <a:spcPts val="0"/>
              </a:spcBef>
              <a:spcAft>
                <a:spcPts val="0"/>
              </a:spcAft>
              <a:buNone/>
            </a:pPr>
            <a:endParaRPr/>
          </a:p>
        </p:txBody>
      </p:sp>
      <p:sp>
        <p:nvSpPr>
          <p:cNvPr id="147" name="Google Shape;147;g3f59ae398a_1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2:15 – 2:30 Christine Galvin</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Closing Remarks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Hopefully we have accomplished the goals for the day:</a:t>
            </a:r>
            <a:endParaRPr/>
          </a:p>
          <a:p>
            <a:pPr marL="171450" marR="0" lvl="0" indent="-171450"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Create a Community of Practice around work-based learning practices and pathway development in Central Ohio.</a:t>
            </a:r>
            <a:endParaRPr/>
          </a:p>
          <a:p>
            <a:pPr marL="171450" marR="0" lvl="0" indent="-171450"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To debrief the Central Ohio Compact Symposium and the potential benefits for Central Ohio schools, businesses, higher education and communities.</a:t>
            </a:r>
            <a:endParaRPr/>
          </a:p>
          <a:p>
            <a:pPr marL="171450" marR="0" lvl="0" indent="-171450"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To share the Success Bound initiative and resources available.</a:t>
            </a:r>
            <a:endParaRPr/>
          </a:p>
          <a:p>
            <a:pPr marL="171450" marR="0" lvl="0" indent="-171450"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To gather information regarding regional needs and aspirations for the future.</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459245"/>
            <a:ext cx="9144000" cy="2387600"/>
          </a:xfrm>
          <a:prstGeom prst="rect">
            <a:avLst/>
          </a:prstGeom>
          <a:noFill/>
          <a:ln>
            <a:noFill/>
          </a:ln>
        </p:spPr>
        <p:txBody>
          <a:bodyPr spcFirstLastPara="1" wrap="square" lIns="91425" tIns="45700" rIns="91425" bIns="45700" anchor="b" anchorCtr="0"/>
          <a:lstStyle>
            <a:lvl1pPr marR="0" lvl="0" algn="ctr" rtl="0">
              <a:lnSpc>
                <a:spcPct val="90000"/>
              </a:lnSpc>
              <a:spcBef>
                <a:spcPts val="0"/>
              </a:spcBef>
              <a:spcAft>
                <a:spcPts val="0"/>
              </a:spcAft>
              <a:buClr>
                <a:schemeClr val="dk1"/>
              </a:buClr>
              <a:buSzPts val="6000"/>
              <a:buFont typeface="Century Gothic"/>
              <a:buNone/>
              <a:defRPr sz="60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2"/>
          <p:cNvSpPr txBox="1">
            <a:spLocks noGrp="1"/>
          </p:cNvSpPr>
          <p:nvPr>
            <p:ph type="subTitle" idx="1"/>
          </p:nvPr>
        </p:nvSpPr>
        <p:spPr>
          <a:xfrm>
            <a:off x="1524000" y="3987046"/>
            <a:ext cx="9144000" cy="1655762"/>
          </a:xfrm>
          <a:prstGeom prst="rect">
            <a:avLst/>
          </a:prstGeom>
          <a:noFill/>
          <a:ln>
            <a:noFill/>
          </a:ln>
        </p:spPr>
        <p:txBody>
          <a:bodyPr spcFirstLastPara="1" wrap="square" lIns="91425" tIns="45700" rIns="91425" bIns="45700" anchor="t" anchorCtr="0"/>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entury Gothic"/>
                <a:ea typeface="Century Gothic"/>
                <a:cs typeface="Century Gothic"/>
                <a:sym typeface="Century Gothic"/>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entury Gothic"/>
                <a:ea typeface="Century Gothic"/>
                <a:cs typeface="Century Gothic"/>
                <a:sym typeface="Century Gothic"/>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pic>
        <p:nvPicPr>
          <p:cNvPr id="18" name="Google Shape;18;p2"/>
          <p:cNvPicPr preferRelativeResize="0"/>
          <p:nvPr/>
        </p:nvPicPr>
        <p:blipFill rotWithShape="1">
          <a:blip r:embed="rId2">
            <a:alphaModFix/>
          </a:blip>
          <a:srcRect/>
          <a:stretch/>
        </p:blipFill>
        <p:spPr>
          <a:xfrm>
            <a:off x="0" y="0"/>
            <a:ext cx="12192001" cy="1660259"/>
          </a:xfrm>
          <a:prstGeom prst="rect">
            <a:avLst/>
          </a:prstGeom>
          <a:noFill/>
          <a:ln>
            <a:noFill/>
          </a:ln>
        </p:spPr>
      </p:pic>
      <p:pic>
        <p:nvPicPr>
          <p:cNvPr id="19" name="Google Shape;19;p2"/>
          <p:cNvPicPr preferRelativeResize="0"/>
          <p:nvPr/>
        </p:nvPicPr>
        <p:blipFill rotWithShape="1">
          <a:blip r:embed="rId3">
            <a:alphaModFix/>
          </a:blip>
          <a:srcRect/>
          <a:stretch/>
        </p:blipFill>
        <p:spPr>
          <a:xfrm>
            <a:off x="368966" y="5814786"/>
            <a:ext cx="5257800" cy="1043214"/>
          </a:xfrm>
          <a:prstGeom prst="rect">
            <a:avLst/>
          </a:prstGeom>
          <a:noFill/>
          <a:ln>
            <a:noFill/>
          </a:ln>
        </p:spPr>
      </p:pic>
      <p:pic>
        <p:nvPicPr>
          <p:cNvPr id="20" name="Google Shape;20;p2"/>
          <p:cNvPicPr preferRelativeResize="0"/>
          <p:nvPr/>
        </p:nvPicPr>
        <p:blipFill rotWithShape="1">
          <a:blip r:embed="rId4">
            <a:alphaModFix/>
          </a:blip>
          <a:srcRect/>
          <a:stretch/>
        </p:blipFill>
        <p:spPr>
          <a:xfrm>
            <a:off x="7046487" y="5994374"/>
            <a:ext cx="4816645" cy="82953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1584326"/>
            <a:ext cx="10515600" cy="101615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3"/>
          <p:cNvSpPr txBox="1">
            <a:spLocks noGrp="1"/>
          </p:cNvSpPr>
          <p:nvPr>
            <p:ph type="body" idx="1"/>
          </p:nvPr>
        </p:nvSpPr>
        <p:spPr>
          <a:xfrm>
            <a:off x="838200" y="2659817"/>
            <a:ext cx="10515600" cy="3335655"/>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4" name="Google Shape;24;p3"/>
          <p:cNvPicPr preferRelativeResize="0"/>
          <p:nvPr/>
        </p:nvPicPr>
        <p:blipFill rotWithShape="1">
          <a:blip r:embed="rId2">
            <a:alphaModFix/>
          </a:blip>
          <a:srcRect/>
          <a:stretch/>
        </p:blipFill>
        <p:spPr>
          <a:xfrm>
            <a:off x="0" y="-75933"/>
            <a:ext cx="12192001" cy="1660259"/>
          </a:xfrm>
          <a:prstGeom prst="rect">
            <a:avLst/>
          </a:prstGeom>
          <a:noFill/>
          <a:ln>
            <a:noFill/>
          </a:ln>
        </p:spPr>
      </p:pic>
      <p:pic>
        <p:nvPicPr>
          <p:cNvPr id="25" name="Google Shape;25;p3"/>
          <p:cNvPicPr preferRelativeResize="0"/>
          <p:nvPr/>
        </p:nvPicPr>
        <p:blipFill rotWithShape="1">
          <a:blip r:embed="rId3">
            <a:alphaModFix/>
          </a:blip>
          <a:srcRect/>
          <a:stretch/>
        </p:blipFill>
        <p:spPr>
          <a:xfrm>
            <a:off x="296774" y="6000193"/>
            <a:ext cx="4323350" cy="857807"/>
          </a:xfrm>
          <a:prstGeom prst="rect">
            <a:avLst/>
          </a:prstGeom>
          <a:noFill/>
          <a:ln>
            <a:noFill/>
          </a:ln>
        </p:spPr>
      </p:pic>
      <p:pic>
        <p:nvPicPr>
          <p:cNvPr id="26" name="Google Shape;26;p3"/>
          <p:cNvPicPr preferRelativeResize="0"/>
          <p:nvPr/>
        </p:nvPicPr>
        <p:blipFill rotWithShape="1">
          <a:blip r:embed="rId4">
            <a:alphaModFix/>
          </a:blip>
          <a:srcRect/>
          <a:stretch/>
        </p:blipFill>
        <p:spPr>
          <a:xfrm>
            <a:off x="7479621" y="6054810"/>
            <a:ext cx="4465721" cy="76909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822712" y="365125"/>
            <a:ext cx="8531087"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1" name="Google Shape;31;p4"/>
          <p:cNvPicPr preferRelativeResize="0"/>
          <p:nvPr/>
        </p:nvPicPr>
        <p:blipFill rotWithShape="1">
          <a:blip r:embed="rId2">
            <a:alphaModFix/>
          </a:blip>
          <a:srcRect r="69384"/>
          <a:stretch/>
        </p:blipFill>
        <p:spPr>
          <a:xfrm>
            <a:off x="542183" y="534530"/>
            <a:ext cx="2280529" cy="1111708"/>
          </a:xfrm>
          <a:prstGeom prst="rect">
            <a:avLst/>
          </a:prstGeom>
          <a:noFill/>
          <a:ln>
            <a:noFill/>
          </a:ln>
        </p:spPr>
      </p:pic>
      <p:pic>
        <p:nvPicPr>
          <p:cNvPr id="32" name="Google Shape;32;p4"/>
          <p:cNvPicPr preferRelativeResize="0"/>
          <p:nvPr/>
        </p:nvPicPr>
        <p:blipFill rotWithShape="1">
          <a:blip r:embed="rId3">
            <a:alphaModFix/>
          </a:blip>
          <a:srcRect/>
          <a:stretch/>
        </p:blipFill>
        <p:spPr>
          <a:xfrm>
            <a:off x="296774" y="6000193"/>
            <a:ext cx="4323350" cy="857807"/>
          </a:xfrm>
          <a:prstGeom prst="rect">
            <a:avLst/>
          </a:prstGeom>
          <a:noFill/>
          <a:ln>
            <a:noFill/>
          </a:ln>
        </p:spPr>
      </p:pic>
      <p:pic>
        <p:nvPicPr>
          <p:cNvPr id="33" name="Google Shape;33;p4"/>
          <p:cNvPicPr preferRelativeResize="0"/>
          <p:nvPr/>
        </p:nvPicPr>
        <p:blipFill rotWithShape="1">
          <a:blip r:embed="rId4">
            <a:alphaModFix/>
          </a:blip>
          <a:srcRect/>
          <a:stretch/>
        </p:blipFill>
        <p:spPr>
          <a:xfrm>
            <a:off x="7479621" y="6054810"/>
            <a:ext cx="4465721" cy="76909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6000"/>
              <a:buFont typeface="Century Gothic"/>
              <a:buNone/>
              <a:defRPr sz="60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pic>
        <p:nvPicPr>
          <p:cNvPr id="37" name="Google Shape;37;p5"/>
          <p:cNvPicPr preferRelativeResize="0"/>
          <p:nvPr/>
        </p:nvPicPr>
        <p:blipFill rotWithShape="1">
          <a:blip r:embed="rId2">
            <a:alphaModFix/>
          </a:blip>
          <a:srcRect/>
          <a:stretch/>
        </p:blipFill>
        <p:spPr>
          <a:xfrm>
            <a:off x="0" y="22491"/>
            <a:ext cx="12192001" cy="1660259"/>
          </a:xfrm>
          <a:prstGeom prst="rect">
            <a:avLst/>
          </a:prstGeom>
          <a:noFill/>
          <a:ln>
            <a:noFill/>
          </a:ln>
        </p:spPr>
      </p:pic>
      <p:pic>
        <p:nvPicPr>
          <p:cNvPr id="38" name="Google Shape;38;p5"/>
          <p:cNvPicPr preferRelativeResize="0"/>
          <p:nvPr/>
        </p:nvPicPr>
        <p:blipFill rotWithShape="1">
          <a:blip r:embed="rId3">
            <a:alphaModFix/>
          </a:blip>
          <a:srcRect/>
          <a:stretch/>
        </p:blipFill>
        <p:spPr>
          <a:xfrm>
            <a:off x="296774" y="6000193"/>
            <a:ext cx="4323350" cy="857807"/>
          </a:xfrm>
          <a:prstGeom prst="rect">
            <a:avLst/>
          </a:prstGeom>
          <a:noFill/>
          <a:ln>
            <a:noFill/>
          </a:ln>
        </p:spPr>
      </p:pic>
      <p:pic>
        <p:nvPicPr>
          <p:cNvPr id="39" name="Google Shape;39;p5"/>
          <p:cNvPicPr preferRelativeResize="0"/>
          <p:nvPr/>
        </p:nvPicPr>
        <p:blipFill rotWithShape="1">
          <a:blip r:embed="rId4">
            <a:alphaModFix/>
          </a:blip>
          <a:srcRect/>
          <a:stretch/>
        </p:blipFill>
        <p:spPr>
          <a:xfrm>
            <a:off x="7479621" y="6054810"/>
            <a:ext cx="4465721" cy="76909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pic>
        <p:nvPicPr>
          <p:cNvPr id="41" name="Google Shape;41;p6"/>
          <p:cNvPicPr preferRelativeResize="0"/>
          <p:nvPr/>
        </p:nvPicPr>
        <p:blipFill rotWithShape="1">
          <a:blip r:embed="rId2">
            <a:alphaModFix/>
          </a:blip>
          <a:srcRect/>
          <a:stretch/>
        </p:blipFill>
        <p:spPr>
          <a:xfrm>
            <a:off x="296774" y="5847347"/>
            <a:ext cx="4323350" cy="1010653"/>
          </a:xfrm>
          <a:prstGeom prst="rect">
            <a:avLst/>
          </a:prstGeom>
          <a:noFill/>
          <a:ln>
            <a:noFill/>
          </a:ln>
        </p:spPr>
      </p:pic>
      <p:pic>
        <p:nvPicPr>
          <p:cNvPr id="42" name="Google Shape;42;p6"/>
          <p:cNvPicPr preferRelativeResize="0"/>
          <p:nvPr/>
        </p:nvPicPr>
        <p:blipFill rotWithShape="1">
          <a:blip r:embed="rId3">
            <a:alphaModFix/>
          </a:blip>
          <a:srcRect/>
          <a:stretch/>
        </p:blipFill>
        <p:spPr>
          <a:xfrm>
            <a:off x="7479621" y="6189663"/>
            <a:ext cx="4465721" cy="63424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45" name="Google Shape;45;p7"/>
          <p:cNvPicPr preferRelativeResize="0"/>
          <p:nvPr/>
        </p:nvPicPr>
        <p:blipFill rotWithShape="1">
          <a:blip r:embed="rId2">
            <a:alphaModFix amt="35000"/>
          </a:blip>
          <a:srcRect r="69384"/>
          <a:stretch/>
        </p:blipFill>
        <p:spPr>
          <a:xfrm>
            <a:off x="1291662" y="1690689"/>
            <a:ext cx="9577622" cy="4668880"/>
          </a:xfrm>
          <a:prstGeom prst="rect">
            <a:avLst/>
          </a:prstGeom>
          <a:noFill/>
          <a:ln>
            <a:noFill/>
          </a:ln>
        </p:spPr>
      </p:pic>
      <p:pic>
        <p:nvPicPr>
          <p:cNvPr id="46" name="Google Shape;46;p7"/>
          <p:cNvPicPr preferRelativeResize="0"/>
          <p:nvPr/>
        </p:nvPicPr>
        <p:blipFill rotWithShape="1">
          <a:blip r:embed="rId3">
            <a:alphaModFix/>
          </a:blip>
          <a:srcRect/>
          <a:stretch/>
        </p:blipFill>
        <p:spPr>
          <a:xfrm>
            <a:off x="296774" y="5847347"/>
            <a:ext cx="4323350" cy="1010653"/>
          </a:xfrm>
          <a:prstGeom prst="rect">
            <a:avLst/>
          </a:prstGeom>
          <a:noFill/>
          <a:ln>
            <a:noFill/>
          </a:ln>
        </p:spPr>
      </p:pic>
      <p:pic>
        <p:nvPicPr>
          <p:cNvPr id="47" name="Google Shape;47;p7"/>
          <p:cNvPicPr preferRelativeResize="0"/>
          <p:nvPr/>
        </p:nvPicPr>
        <p:blipFill rotWithShape="1">
          <a:blip r:embed="rId4">
            <a:alphaModFix/>
          </a:blip>
          <a:srcRect/>
          <a:stretch/>
        </p:blipFill>
        <p:spPr>
          <a:xfrm>
            <a:off x="7479621" y="6189663"/>
            <a:ext cx="4465721" cy="63424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pic>
        <p:nvPicPr>
          <p:cNvPr id="49" name="Google Shape;49;p8"/>
          <p:cNvPicPr preferRelativeResize="0"/>
          <p:nvPr/>
        </p:nvPicPr>
        <p:blipFill rotWithShape="1">
          <a:blip r:embed="rId2">
            <a:alphaModFix/>
          </a:blip>
          <a:srcRect/>
          <a:stretch/>
        </p:blipFill>
        <p:spPr>
          <a:xfrm>
            <a:off x="296774" y="5847347"/>
            <a:ext cx="4323350" cy="1010653"/>
          </a:xfrm>
          <a:prstGeom prst="rect">
            <a:avLst/>
          </a:prstGeom>
          <a:noFill/>
          <a:ln>
            <a:noFill/>
          </a:ln>
        </p:spPr>
      </p:pic>
      <p:sp>
        <p:nvSpPr>
          <p:cNvPr id="50" name="Google Shape;50;p8"/>
          <p:cNvSpPr txBox="1">
            <a:spLocks noGrp="1"/>
          </p:cNvSpPr>
          <p:nvPr>
            <p:ph type="title"/>
          </p:nvPr>
        </p:nvSpPr>
        <p:spPr>
          <a:xfrm>
            <a:off x="839787" y="365125"/>
            <a:ext cx="9045181"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 name="Google Shape;51;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8"/>
          <p:cNvPicPr preferRelativeResize="0"/>
          <p:nvPr/>
        </p:nvPicPr>
        <p:blipFill rotWithShape="1">
          <a:blip r:embed="rId3">
            <a:alphaModFix/>
          </a:blip>
          <a:srcRect r="69384"/>
          <a:stretch/>
        </p:blipFill>
        <p:spPr>
          <a:xfrm>
            <a:off x="9884969" y="484396"/>
            <a:ext cx="2280529" cy="1111708"/>
          </a:xfrm>
          <a:prstGeom prst="rect">
            <a:avLst/>
          </a:prstGeom>
          <a:noFill/>
          <a:ln>
            <a:noFill/>
          </a:ln>
        </p:spPr>
      </p:pic>
      <p:pic>
        <p:nvPicPr>
          <p:cNvPr id="56" name="Google Shape;56;p8"/>
          <p:cNvPicPr preferRelativeResize="0"/>
          <p:nvPr/>
        </p:nvPicPr>
        <p:blipFill rotWithShape="1">
          <a:blip r:embed="rId4">
            <a:alphaModFix/>
          </a:blip>
          <a:srcRect/>
          <a:stretch/>
        </p:blipFill>
        <p:spPr>
          <a:xfrm>
            <a:off x="7479621" y="6189663"/>
            <a:ext cx="4465721" cy="63424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9" name="Google Shape;59;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entury Gothic"/>
                <a:ea typeface="Century Gothic"/>
                <a:cs typeface="Century Gothic"/>
                <a:sym typeface="Century Gothic"/>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61" name="Google Shape;61;p9"/>
          <p:cNvPicPr preferRelativeResize="0"/>
          <p:nvPr/>
        </p:nvPicPr>
        <p:blipFill rotWithShape="1">
          <a:blip r:embed="rId2">
            <a:alphaModFix/>
          </a:blip>
          <a:srcRect/>
          <a:stretch/>
        </p:blipFill>
        <p:spPr>
          <a:xfrm>
            <a:off x="296774" y="5847347"/>
            <a:ext cx="4323350" cy="1010653"/>
          </a:xfrm>
          <a:prstGeom prst="rect">
            <a:avLst/>
          </a:prstGeom>
          <a:noFill/>
          <a:ln>
            <a:noFill/>
          </a:ln>
        </p:spPr>
      </p:pic>
      <p:pic>
        <p:nvPicPr>
          <p:cNvPr id="62" name="Google Shape;62;p9"/>
          <p:cNvPicPr preferRelativeResize="0"/>
          <p:nvPr/>
        </p:nvPicPr>
        <p:blipFill rotWithShape="1">
          <a:blip r:embed="rId3">
            <a:alphaModFix/>
          </a:blip>
          <a:srcRect/>
          <a:stretch/>
        </p:blipFill>
        <p:spPr>
          <a:xfrm>
            <a:off x="7479621" y="6189663"/>
            <a:ext cx="4465721" cy="63424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 name="Google Shape;65;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entury Gothic"/>
                <a:ea typeface="Century Gothic"/>
                <a:cs typeface="Century Gothic"/>
                <a:sym typeface="Century Gothic"/>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entury Gothic"/>
                <a:ea typeface="Century Gothic"/>
                <a:cs typeface="Century Gothic"/>
                <a:sym typeface="Century Gothic"/>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entury Gothic"/>
                <a:ea typeface="Century Gothic"/>
                <a:cs typeface="Century Gothic"/>
                <a:sym typeface="Century Gothic"/>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67" name="Google Shape;67;p10"/>
          <p:cNvPicPr preferRelativeResize="0"/>
          <p:nvPr/>
        </p:nvPicPr>
        <p:blipFill rotWithShape="1">
          <a:blip r:embed="rId2">
            <a:alphaModFix/>
          </a:blip>
          <a:srcRect/>
          <a:stretch/>
        </p:blipFill>
        <p:spPr>
          <a:xfrm>
            <a:off x="296774" y="5847347"/>
            <a:ext cx="4323350" cy="1010653"/>
          </a:xfrm>
          <a:prstGeom prst="rect">
            <a:avLst/>
          </a:prstGeom>
          <a:noFill/>
          <a:ln>
            <a:noFill/>
          </a:ln>
        </p:spPr>
      </p:pic>
      <p:pic>
        <p:nvPicPr>
          <p:cNvPr id="68" name="Google Shape;68;p10"/>
          <p:cNvPicPr preferRelativeResize="0"/>
          <p:nvPr/>
        </p:nvPicPr>
        <p:blipFill rotWithShape="1">
          <a:blip r:embed="rId3">
            <a:alphaModFix/>
          </a:blip>
          <a:srcRect/>
          <a:stretch/>
        </p:blipFill>
        <p:spPr>
          <a:xfrm>
            <a:off x="7479621" y="6189663"/>
            <a:ext cx="4465721" cy="63424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 name="Google Shape;71;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 name="Google Shape;77;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education.ohio.gov/getattachment/Topics/New-Skills-for-Youth/SuccessBound/SB-Flyer.pdf.aspx"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education.ohio.gov/Topics/New-Skills-for-Youth"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successbound.ohio.go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subTitle" idx="1"/>
          </p:nvPr>
        </p:nvSpPr>
        <p:spPr>
          <a:xfrm>
            <a:off x="1524000" y="4059238"/>
            <a:ext cx="9144000" cy="1655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Century Gothic"/>
                <a:ea typeface="Century Gothic"/>
                <a:cs typeface="Century Gothic"/>
                <a:sym typeface="Century Gothic"/>
              </a:rPr>
              <a:t>October 9, 2018</a:t>
            </a:r>
            <a:endParaRPr/>
          </a:p>
          <a:p>
            <a:pPr marL="0" marR="0" lvl="0" indent="0" algn="ctr" rtl="0">
              <a:lnSpc>
                <a:spcPct val="90000"/>
              </a:lnSpc>
              <a:spcBef>
                <a:spcPts val="1000"/>
              </a:spcBef>
              <a:spcAft>
                <a:spcPts val="0"/>
              </a:spcAft>
              <a:buClr>
                <a:schemeClr val="dk1"/>
              </a:buClr>
              <a:buSzPts val="2400"/>
              <a:buFont typeface="Arial"/>
              <a:buNone/>
            </a:pPr>
            <a:r>
              <a:rPr lang="en-US"/>
              <a:t>You are welcome to grab a lunch and find a seat at a table.  Introduce yourselves to each other and we will get started at 12:30.</a:t>
            </a:r>
            <a:endParaRPr sz="2400" b="0" i="0" u="none" strike="noStrike" cap="none">
              <a:solidFill>
                <a:schemeClr val="dk1"/>
              </a:solidFill>
              <a:latin typeface="Century Gothic"/>
              <a:ea typeface="Century Gothic"/>
              <a:cs typeface="Century Gothic"/>
              <a:sym typeface="Century Gothic"/>
            </a:endParaRPr>
          </a:p>
        </p:txBody>
      </p:sp>
      <p:sp>
        <p:nvSpPr>
          <p:cNvPr id="87" name="Google Shape;87;p13"/>
          <p:cNvSpPr txBox="1">
            <a:spLocks noGrp="1"/>
          </p:cNvSpPr>
          <p:nvPr>
            <p:ph type="ctrTitle"/>
          </p:nvPr>
        </p:nvSpPr>
        <p:spPr>
          <a:xfrm>
            <a:off x="1524000" y="1833563"/>
            <a:ext cx="9144000" cy="23876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11500"/>
              <a:buFont typeface="Century Gothic"/>
              <a:buNone/>
            </a:pPr>
            <a:r>
              <a:rPr lang="en-US" sz="11500" b="0" i="0" u="none" strike="noStrike" cap="none">
                <a:solidFill>
                  <a:schemeClr val="dk1"/>
                </a:solidFill>
                <a:latin typeface="Century Gothic"/>
                <a:ea typeface="Century Gothic"/>
                <a:cs typeface="Century Gothic"/>
                <a:sym typeface="Century Gothic"/>
              </a:rPr>
              <a:t>Welcome!  </a:t>
            </a:r>
            <a:endParaRPr sz="6000" b="0" i="0" u="none" strike="noStrike" cap="none">
              <a:solidFill>
                <a:schemeClr val="dk1"/>
              </a:solidFill>
              <a:latin typeface="Century Gothic"/>
              <a:ea typeface="Century Gothic"/>
              <a:cs typeface="Century Gothic"/>
              <a:sym typeface="Century Gothic"/>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838200" y="1584326"/>
            <a:ext cx="10515600" cy="1016152"/>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entury Gothic"/>
              <a:buNone/>
            </a:pPr>
            <a:r>
              <a:rPr lang="en-US" sz="4400" b="0" i="0" u="none" strike="noStrike" cap="none">
                <a:solidFill>
                  <a:schemeClr val="dk1"/>
                </a:solidFill>
                <a:latin typeface="Century Gothic"/>
                <a:ea typeface="Century Gothic"/>
                <a:cs typeface="Century Gothic"/>
                <a:sym typeface="Century Gothic"/>
              </a:rPr>
              <a:t>Goals for Today</a:t>
            </a:r>
            <a:endParaRPr sz="4400" b="0" i="0" u="none" strike="noStrike" cap="none">
              <a:solidFill>
                <a:schemeClr val="dk1"/>
              </a:solidFill>
              <a:latin typeface="Century Gothic"/>
              <a:ea typeface="Century Gothic"/>
              <a:cs typeface="Century Gothic"/>
              <a:sym typeface="Century Gothic"/>
            </a:endParaRPr>
          </a:p>
        </p:txBody>
      </p:sp>
      <p:sp>
        <p:nvSpPr>
          <p:cNvPr id="94" name="Google Shape;94;p14"/>
          <p:cNvSpPr txBox="1">
            <a:spLocks noGrp="1"/>
          </p:cNvSpPr>
          <p:nvPr>
            <p:ph type="body" idx="1"/>
          </p:nvPr>
        </p:nvSpPr>
        <p:spPr>
          <a:xfrm>
            <a:off x="419109" y="2329545"/>
            <a:ext cx="11353800" cy="3780000"/>
          </a:xfrm>
          <a:prstGeom prst="rect">
            <a:avLst/>
          </a:prstGeom>
          <a:noFill/>
          <a:ln>
            <a:noFill/>
          </a:ln>
        </p:spPr>
        <p:txBody>
          <a:bodyPr spcFirstLastPara="1" wrap="square" lIns="91425" tIns="45700" rIns="91425" bIns="45700" anchor="t" anchorCtr="0">
            <a:noAutofit/>
          </a:bodyPr>
          <a:lstStyle/>
          <a:p>
            <a:pPr marL="228600" marR="0" lvl="0" indent="-2032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Century Gothic"/>
                <a:ea typeface="Century Gothic"/>
                <a:cs typeface="Century Gothic"/>
                <a:sym typeface="Century Gothic"/>
              </a:rPr>
              <a:t>Create a </a:t>
            </a:r>
            <a:r>
              <a:rPr lang="en-US" sz="2400"/>
              <a:t>c</a:t>
            </a:r>
            <a:r>
              <a:rPr lang="en-US" sz="2400" b="0" i="0" u="none" strike="noStrike" cap="none">
                <a:solidFill>
                  <a:schemeClr val="dk1"/>
                </a:solidFill>
                <a:latin typeface="Century Gothic"/>
                <a:ea typeface="Century Gothic"/>
                <a:cs typeface="Century Gothic"/>
                <a:sym typeface="Century Gothic"/>
              </a:rPr>
              <a:t>ommunity of </a:t>
            </a:r>
            <a:r>
              <a:rPr lang="en-US" sz="2400"/>
              <a:t>p</a:t>
            </a:r>
            <a:r>
              <a:rPr lang="en-US" sz="2400" b="0" i="0" u="none" strike="noStrike" cap="none">
                <a:solidFill>
                  <a:schemeClr val="dk1"/>
                </a:solidFill>
                <a:latin typeface="Century Gothic"/>
                <a:ea typeface="Century Gothic"/>
                <a:cs typeface="Century Gothic"/>
                <a:sym typeface="Century Gothic"/>
              </a:rPr>
              <a:t>ractice around work-based learning and pathway development in Central Ohio.</a:t>
            </a:r>
            <a:endParaRPr sz="2400"/>
          </a:p>
          <a:p>
            <a:pPr marL="228600" marR="0" lvl="0" indent="-2032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entury Gothic"/>
                <a:ea typeface="Century Gothic"/>
                <a:cs typeface="Century Gothic"/>
                <a:sym typeface="Century Gothic"/>
              </a:rPr>
              <a:t>To debrief the Central Ohio Compact Symposium and the potential benefits for Central Ohio schools, businesses, higher education and communities.</a:t>
            </a:r>
            <a:endParaRPr sz="2400"/>
          </a:p>
          <a:p>
            <a:pPr marL="228600" marR="0" lvl="0" indent="-2032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entury Gothic"/>
                <a:ea typeface="Century Gothic"/>
                <a:cs typeface="Century Gothic"/>
                <a:sym typeface="Century Gothic"/>
              </a:rPr>
              <a:t>To share the SuccessBound initiative and resources available.</a:t>
            </a:r>
            <a:endParaRPr sz="2400"/>
          </a:p>
          <a:p>
            <a:pPr marL="228600" marR="0" lvl="0" indent="-2032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entury Gothic"/>
                <a:ea typeface="Century Gothic"/>
                <a:cs typeface="Century Gothic"/>
                <a:sym typeface="Century Gothic"/>
              </a:rPr>
              <a:t>To gather information regarding regional needs and aspirations for the future.</a:t>
            </a:r>
            <a:endParaRPr sz="2400"/>
          </a:p>
          <a:p>
            <a:pPr marL="228600" marR="0" lvl="0" indent="-50800" algn="l" rtl="0">
              <a:lnSpc>
                <a:spcPct val="90000"/>
              </a:lnSpc>
              <a:spcBef>
                <a:spcPts val="1000"/>
              </a:spcBef>
              <a:spcAft>
                <a:spcPts val="0"/>
              </a:spcAft>
              <a:buClr>
                <a:schemeClr val="dk1"/>
              </a:buClr>
              <a:buSzPts val="2800"/>
              <a:buFont typeface="Arial"/>
              <a:buNone/>
            </a:pPr>
            <a:endParaRPr sz="2400" b="0" i="0" u="none" strike="noStrike" cap="none">
              <a:solidFill>
                <a:schemeClr val="dk1"/>
              </a:solidFill>
              <a:latin typeface="Century Gothic"/>
              <a:ea typeface="Century Gothic"/>
              <a:cs typeface="Century Gothic"/>
              <a:sym typeface="Century Gothic"/>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5"/>
          <p:cNvSpPr txBox="1">
            <a:spLocks noGrp="1"/>
          </p:cNvSpPr>
          <p:nvPr>
            <p:ph type="title"/>
          </p:nvPr>
        </p:nvSpPr>
        <p:spPr>
          <a:xfrm>
            <a:off x="3191447" y="218801"/>
            <a:ext cx="8969426" cy="138246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2E75B5"/>
              </a:buClr>
              <a:buSzPts val="7200"/>
              <a:buFont typeface="Century Gothic"/>
              <a:buNone/>
            </a:pPr>
            <a:r>
              <a:rPr lang="en-US" sz="4800" b="0" i="0" u="none" strike="noStrike" cap="none">
                <a:solidFill>
                  <a:srgbClr val="2E75B5"/>
                </a:solidFill>
                <a:latin typeface="Century Gothic"/>
                <a:ea typeface="Century Gothic"/>
                <a:cs typeface="Century Gothic"/>
                <a:sym typeface="Century Gothic"/>
              </a:rPr>
              <a:t>Focused Conversations</a:t>
            </a:r>
            <a:endParaRPr sz="4800" b="0" i="0" u="none" strike="noStrike" cap="none">
              <a:solidFill>
                <a:srgbClr val="2E75B5"/>
              </a:solidFill>
              <a:latin typeface="Century Gothic"/>
              <a:ea typeface="Century Gothic"/>
              <a:cs typeface="Century Gothic"/>
              <a:sym typeface="Century Gothic"/>
            </a:endParaRPr>
          </a:p>
        </p:txBody>
      </p:sp>
      <p:sp>
        <p:nvSpPr>
          <p:cNvPr id="101" name="Google Shape;101;p15"/>
          <p:cNvSpPr txBox="1">
            <a:spLocks noGrp="1"/>
          </p:cNvSpPr>
          <p:nvPr>
            <p:ph type="body" idx="1"/>
          </p:nvPr>
        </p:nvSpPr>
        <p:spPr>
          <a:xfrm>
            <a:off x="1066800" y="1642745"/>
            <a:ext cx="5181600" cy="4351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5400"/>
              <a:buFont typeface="Century Gothic"/>
              <a:buNone/>
            </a:pPr>
            <a:r>
              <a:rPr lang="en-US" sz="3600"/>
              <a:t>How does a focused gathering like the Central Ohio Compact Symposium impact local communities regarding economic development?</a:t>
            </a:r>
            <a:endParaRPr sz="3600" b="0" i="0" u="none" strike="noStrike" cap="none">
              <a:solidFill>
                <a:schemeClr val="dk1"/>
              </a:solidFill>
              <a:latin typeface="Century Gothic"/>
              <a:ea typeface="Century Gothic"/>
              <a:cs typeface="Century Gothic"/>
              <a:sym typeface="Century Gothic"/>
            </a:endParaRPr>
          </a:p>
        </p:txBody>
      </p:sp>
      <p:pic>
        <p:nvPicPr>
          <p:cNvPr id="102" name="Google Shape;102;p15"/>
          <p:cNvPicPr preferRelativeResize="0"/>
          <p:nvPr/>
        </p:nvPicPr>
        <p:blipFill>
          <a:blip r:embed="rId3">
            <a:alphaModFix/>
          </a:blip>
          <a:stretch>
            <a:fillRect/>
          </a:stretch>
        </p:blipFill>
        <p:spPr>
          <a:xfrm>
            <a:off x="6723250" y="1480349"/>
            <a:ext cx="4994975" cy="4108775"/>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6"/>
          <p:cNvPicPr preferRelativeResize="0"/>
          <p:nvPr/>
        </p:nvPicPr>
        <p:blipFill>
          <a:blip r:embed="rId3">
            <a:alphaModFix/>
          </a:blip>
          <a:stretch>
            <a:fillRect/>
          </a:stretch>
        </p:blipFill>
        <p:spPr>
          <a:xfrm>
            <a:off x="2674550" y="1453725"/>
            <a:ext cx="7190726" cy="447702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p:nvPr/>
        </p:nvSpPr>
        <p:spPr>
          <a:xfrm>
            <a:off x="455425" y="1626600"/>
            <a:ext cx="3348000" cy="990600"/>
          </a:xfrm>
          <a:prstGeom prst="rect">
            <a:avLst/>
          </a:prstGeom>
          <a:noFill/>
          <a:ln>
            <a:noFill/>
          </a:ln>
        </p:spPr>
        <p:txBody>
          <a:bodyPr spcFirstLastPara="1" wrap="square" lIns="91425" tIns="91425" rIns="91425" bIns="91425" anchor="ctr" anchorCtr="0">
            <a:noAutofit/>
          </a:bodyPr>
          <a:lstStyle/>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0" lvl="0" indent="0" algn="l" rtl="0">
              <a:lnSpc>
                <a:spcPct val="88235"/>
              </a:lnSpc>
              <a:spcBef>
                <a:spcPts val="800"/>
              </a:spcBef>
              <a:spcAft>
                <a:spcPts val="0"/>
              </a:spcAft>
              <a:buNone/>
            </a:pPr>
            <a:endParaRPr sz="1800" b="1">
              <a:solidFill>
                <a:schemeClr val="dk1"/>
              </a:solidFill>
            </a:endParaRPr>
          </a:p>
          <a:p>
            <a:pPr marL="457200" lvl="0" indent="-342900" algn="l" rtl="0">
              <a:lnSpc>
                <a:spcPct val="88235"/>
              </a:lnSpc>
              <a:spcBef>
                <a:spcPts val="800"/>
              </a:spcBef>
              <a:spcAft>
                <a:spcPts val="0"/>
              </a:spcAft>
              <a:buClr>
                <a:schemeClr val="dk1"/>
              </a:buClr>
              <a:buSzPts val="1800"/>
              <a:buChar char="●"/>
            </a:pPr>
            <a:r>
              <a:rPr lang="en-US" sz="1800" b="1">
                <a:solidFill>
                  <a:schemeClr val="dk1"/>
                </a:solidFill>
              </a:rPr>
              <a:t>Funded by $2 Million “New Skills for Youth” Grant</a:t>
            </a:r>
            <a:endParaRPr sz="180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457200" lvl="0" indent="0" algn="l" rtl="0">
              <a:lnSpc>
                <a:spcPct val="88235"/>
              </a:lnSpc>
              <a:spcBef>
                <a:spcPts val="800"/>
              </a:spcBef>
              <a:spcAft>
                <a:spcPts val="0"/>
              </a:spcAft>
              <a:buNone/>
            </a:pPr>
            <a:endParaRPr sz="1350" b="1">
              <a:solidFill>
                <a:schemeClr val="dk1"/>
              </a:solidFill>
            </a:endParaRPr>
          </a:p>
          <a:p>
            <a:pPr marL="0" lvl="0" indent="0" algn="l" rtl="0">
              <a:lnSpc>
                <a:spcPct val="88235"/>
              </a:lnSpc>
              <a:spcBef>
                <a:spcPts val="800"/>
              </a:spcBef>
              <a:spcAft>
                <a:spcPts val="0"/>
              </a:spcAft>
              <a:buNone/>
            </a:pPr>
            <a:endParaRPr sz="1350">
              <a:solidFill>
                <a:srgbClr val="C52229"/>
              </a:solidFill>
            </a:endParaRPr>
          </a:p>
          <a:p>
            <a:pPr marL="0" lvl="0" indent="0" algn="l" rtl="0">
              <a:lnSpc>
                <a:spcPct val="88235"/>
              </a:lnSpc>
              <a:spcBef>
                <a:spcPts val="800"/>
              </a:spcBef>
              <a:spcAft>
                <a:spcPts val="0"/>
              </a:spcAft>
              <a:buNone/>
            </a:pPr>
            <a:endParaRPr sz="1350">
              <a:solidFill>
                <a:srgbClr val="C52229"/>
              </a:solidFill>
            </a:endParaRPr>
          </a:p>
          <a:p>
            <a:pPr marL="0" lvl="0" indent="0" algn="l" rtl="0">
              <a:lnSpc>
                <a:spcPct val="88235"/>
              </a:lnSpc>
              <a:spcBef>
                <a:spcPts val="800"/>
              </a:spcBef>
              <a:spcAft>
                <a:spcPts val="0"/>
              </a:spcAft>
              <a:buNone/>
            </a:pPr>
            <a:endParaRPr sz="1350">
              <a:solidFill>
                <a:srgbClr val="C52229"/>
              </a:solidFill>
            </a:endParaRPr>
          </a:p>
          <a:p>
            <a:pPr marL="0" lvl="0" indent="0" algn="l" rtl="0">
              <a:lnSpc>
                <a:spcPct val="88235"/>
              </a:lnSpc>
              <a:spcBef>
                <a:spcPts val="800"/>
              </a:spcBef>
              <a:spcAft>
                <a:spcPts val="0"/>
              </a:spcAft>
              <a:buNone/>
            </a:pPr>
            <a:endParaRPr sz="1350">
              <a:solidFill>
                <a:srgbClr val="C52229"/>
              </a:solidFill>
            </a:endParaRPr>
          </a:p>
          <a:p>
            <a:pPr marL="0" lvl="0" indent="0" algn="l" rtl="0">
              <a:lnSpc>
                <a:spcPct val="88235"/>
              </a:lnSpc>
              <a:spcBef>
                <a:spcPts val="800"/>
              </a:spcBef>
              <a:spcAft>
                <a:spcPts val="0"/>
              </a:spcAft>
              <a:buNone/>
            </a:pPr>
            <a:endParaRPr sz="1350">
              <a:solidFill>
                <a:srgbClr val="C52229"/>
              </a:solidFill>
            </a:endParaRPr>
          </a:p>
          <a:p>
            <a:pPr marL="0" lvl="0" indent="0" algn="l" rtl="0">
              <a:lnSpc>
                <a:spcPct val="88235"/>
              </a:lnSpc>
              <a:spcBef>
                <a:spcPts val="800"/>
              </a:spcBef>
              <a:spcAft>
                <a:spcPts val="0"/>
              </a:spcAft>
              <a:buNone/>
            </a:pPr>
            <a:endParaRPr sz="1350">
              <a:solidFill>
                <a:srgbClr val="C52229"/>
              </a:solidFill>
            </a:endParaRPr>
          </a:p>
          <a:p>
            <a:pPr marL="0" lvl="0" indent="0" algn="l" rtl="0">
              <a:lnSpc>
                <a:spcPct val="88235"/>
              </a:lnSpc>
              <a:spcBef>
                <a:spcPts val="800"/>
              </a:spcBef>
              <a:spcAft>
                <a:spcPts val="800"/>
              </a:spcAft>
              <a:buNone/>
            </a:pPr>
            <a:endParaRPr sz="1350">
              <a:solidFill>
                <a:srgbClr val="C52229"/>
              </a:solidFill>
            </a:endParaRPr>
          </a:p>
        </p:txBody>
      </p:sp>
      <p:sp>
        <p:nvSpPr>
          <p:cNvPr id="115" name="Google Shape;115;p17"/>
          <p:cNvSpPr txBox="1"/>
          <p:nvPr/>
        </p:nvSpPr>
        <p:spPr>
          <a:xfrm>
            <a:off x="3900825" y="2546275"/>
            <a:ext cx="3348000" cy="2388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sz="1800" b="1"/>
              <a:t>Goal: </a:t>
            </a:r>
            <a:r>
              <a:rPr lang="en-US" sz="1800" b="1" i="1"/>
              <a:t>“Students will chart their own life course in high-quality and high-demand pathways that lead to jobs before, during and after” post-secondary learning.</a:t>
            </a:r>
            <a:endParaRPr sz="1800" b="1" i="1"/>
          </a:p>
        </p:txBody>
      </p:sp>
      <p:sp>
        <p:nvSpPr>
          <p:cNvPr id="116" name="Google Shape;116;p17"/>
          <p:cNvSpPr txBox="1"/>
          <p:nvPr/>
        </p:nvSpPr>
        <p:spPr>
          <a:xfrm>
            <a:off x="8359150" y="4328950"/>
            <a:ext cx="3256800" cy="1620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sz="1800" b="1"/>
              <a:t>How do we accomplish this: </a:t>
            </a:r>
            <a:r>
              <a:rPr lang="en-US" sz="1800" b="1" i="1"/>
              <a:t>Through the SuccessBound initiative!</a:t>
            </a:r>
            <a:endParaRPr sz="1800" b="1" i="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a:spLocks noGrp="1"/>
          </p:cNvSpPr>
          <p:nvPr>
            <p:ph type="title"/>
          </p:nvPr>
        </p:nvSpPr>
        <p:spPr>
          <a:xfrm>
            <a:off x="831850" y="1709738"/>
            <a:ext cx="105156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4400"/>
              <a:buFont typeface="Century Gothic"/>
              <a:buNone/>
            </a:pPr>
            <a:endParaRPr/>
          </a:p>
          <a:p>
            <a:pPr marL="0" lvl="0" indent="0" algn="l" rtl="0">
              <a:spcBef>
                <a:spcPts val="0"/>
              </a:spcBef>
              <a:spcAft>
                <a:spcPts val="0"/>
              </a:spcAft>
              <a:buNone/>
            </a:pPr>
            <a:endParaRPr/>
          </a:p>
        </p:txBody>
      </p:sp>
      <p:sp>
        <p:nvSpPr>
          <p:cNvPr id="123" name="Google Shape;123;p18"/>
          <p:cNvSpPr txBox="1"/>
          <p:nvPr/>
        </p:nvSpPr>
        <p:spPr>
          <a:xfrm>
            <a:off x="1397600" y="2209450"/>
            <a:ext cx="8125200" cy="178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800" b="1" u="sng">
                <a:solidFill>
                  <a:schemeClr val="hlink"/>
                </a:solidFill>
                <a:hlinkClick r:id="rId3"/>
              </a:rPr>
              <a:t>SuccessBound</a:t>
            </a:r>
            <a:endParaRPr sz="4800" b="1"/>
          </a:p>
          <a:p>
            <a:pPr marL="0" lvl="0" indent="0" algn="ctr" rtl="0">
              <a:spcBef>
                <a:spcPts val="0"/>
              </a:spcBef>
              <a:spcAft>
                <a:spcPts val="0"/>
              </a:spcAft>
              <a:buNone/>
            </a:pPr>
            <a:r>
              <a:rPr lang="en-US" sz="4800" b="1" u="sng">
                <a:solidFill>
                  <a:schemeClr val="hlink"/>
                </a:solidFill>
                <a:hlinkClick r:id="rId3"/>
              </a:rPr>
              <a:t>Fact Sheet</a:t>
            </a:r>
            <a:endParaRPr sz="4800" b="1"/>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839787" y="365125"/>
            <a:ext cx="90453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rgbClr val="000000"/>
                </a:solidFill>
              </a:rPr>
              <a:t>Some Targets for Development:</a:t>
            </a:r>
            <a:endParaRPr>
              <a:solidFill>
                <a:srgbClr val="000000"/>
              </a:solidFill>
            </a:endParaRPr>
          </a:p>
        </p:txBody>
      </p:sp>
      <p:sp>
        <p:nvSpPr>
          <p:cNvPr id="130" name="Google Shape;130;p19"/>
          <p:cNvSpPr txBox="1"/>
          <p:nvPr/>
        </p:nvSpPr>
        <p:spPr>
          <a:xfrm>
            <a:off x="1053250" y="1544425"/>
            <a:ext cx="9878400" cy="30546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SzPts val="2000"/>
              <a:buAutoNum type="arabicPeriod"/>
            </a:pPr>
            <a:r>
              <a:rPr lang="en-US" sz="2000" b="1"/>
              <a:t>Alignment of career-focused pathways and industry-recognized credentials</a:t>
            </a:r>
            <a:endParaRPr sz="2000" b="1"/>
          </a:p>
          <a:p>
            <a:pPr marL="457200" lvl="0" indent="-355600" algn="l" rtl="0">
              <a:spcBef>
                <a:spcPts val="0"/>
              </a:spcBef>
              <a:spcAft>
                <a:spcPts val="0"/>
              </a:spcAft>
              <a:buSzPts val="2000"/>
              <a:buAutoNum type="arabicPeriod"/>
            </a:pPr>
            <a:r>
              <a:rPr lang="en-US" sz="2000" b="1"/>
              <a:t>Increase student career advising in at least 50% of Ohio schools</a:t>
            </a:r>
            <a:endParaRPr sz="2000" b="1"/>
          </a:p>
          <a:p>
            <a:pPr marL="457200" lvl="0" indent="-355600" algn="l" rtl="0">
              <a:spcBef>
                <a:spcPts val="0"/>
              </a:spcBef>
              <a:spcAft>
                <a:spcPts val="0"/>
              </a:spcAft>
              <a:buSzPts val="2000"/>
              <a:buAutoNum type="arabicPeriod"/>
            </a:pPr>
            <a:r>
              <a:rPr lang="en-US" sz="2000" b="1"/>
              <a:t>Increase student engagement in career planning through OhioMeansJobs with 30% more online student backpacks</a:t>
            </a:r>
            <a:endParaRPr sz="2000" b="1"/>
          </a:p>
          <a:p>
            <a:pPr marL="457200" lvl="0" indent="-355600" algn="l" rtl="0">
              <a:spcBef>
                <a:spcPts val="0"/>
              </a:spcBef>
              <a:spcAft>
                <a:spcPts val="0"/>
              </a:spcAft>
              <a:buSzPts val="2000"/>
              <a:buAutoNum type="arabicPeriod"/>
            </a:pPr>
            <a:r>
              <a:rPr lang="en-US" sz="2000" b="1"/>
              <a:t>Increase the number of students in high-demand pathways by 20% </a:t>
            </a:r>
            <a:endParaRPr sz="2000" b="1"/>
          </a:p>
          <a:p>
            <a:pPr marL="457200" lvl="0" indent="-355600" algn="l" rtl="0">
              <a:spcBef>
                <a:spcPts val="0"/>
              </a:spcBef>
              <a:spcAft>
                <a:spcPts val="0"/>
              </a:spcAft>
              <a:buSzPts val="2000"/>
              <a:buAutoNum type="arabicPeriod"/>
            </a:pPr>
            <a:r>
              <a:rPr lang="en-US" sz="2000" b="1"/>
              <a:t>Schools create and issue an OhioMeansJobs Readiness Seal by 10% of graduates.</a:t>
            </a:r>
            <a:endParaRPr sz="2000" b="1"/>
          </a:p>
          <a:p>
            <a:pPr marL="457200" lvl="0" indent="-355600" algn="l" rtl="0">
              <a:spcBef>
                <a:spcPts val="0"/>
              </a:spcBef>
              <a:spcAft>
                <a:spcPts val="0"/>
              </a:spcAft>
              <a:buSzPts val="2000"/>
              <a:buAutoNum type="arabicPeriod"/>
            </a:pPr>
            <a:r>
              <a:rPr lang="en-US" sz="2000" b="1"/>
              <a:t>Increase the percentage of students graduating with industry-recognized credential by 15%</a:t>
            </a:r>
            <a:endParaRPr sz="2000" b="1"/>
          </a:p>
          <a:p>
            <a:pPr marL="457200" lvl="0" indent="-355600" algn="l" rtl="0">
              <a:spcBef>
                <a:spcPts val="0"/>
              </a:spcBef>
              <a:spcAft>
                <a:spcPts val="0"/>
              </a:spcAft>
              <a:buSzPts val="2000"/>
              <a:buAutoNum type="arabicPeriod"/>
            </a:pPr>
            <a:r>
              <a:rPr lang="en-US" sz="2000" b="1"/>
              <a:t>Allow schools to integrate academic content so students may earn simultaneous credit in career-focused courses</a:t>
            </a:r>
            <a:endParaRPr sz="2000" b="1"/>
          </a:p>
          <a:p>
            <a:pPr marL="457200" lvl="0" indent="-355600" algn="l" rtl="0">
              <a:spcBef>
                <a:spcPts val="0"/>
              </a:spcBef>
              <a:spcAft>
                <a:spcPts val="0"/>
              </a:spcAft>
              <a:buSzPts val="2000"/>
              <a:buAutoNum type="arabicPeriod"/>
            </a:pPr>
            <a:r>
              <a:rPr lang="en-US" sz="2000" b="1"/>
              <a:t>SuccessBound becomes sustainable after Skills for Youth Grant money is gone.</a:t>
            </a:r>
            <a:endParaRPr sz="2000" b="1"/>
          </a:p>
          <a:p>
            <a:pPr marL="0" lvl="0" indent="0" algn="l" rtl="0">
              <a:spcBef>
                <a:spcPts val="0"/>
              </a:spcBef>
              <a:spcAft>
                <a:spcPts val="0"/>
              </a:spcAft>
              <a:buNone/>
            </a:pPr>
            <a:endParaRPr sz="1800"/>
          </a:p>
          <a:p>
            <a:pPr marL="457200" lvl="0" indent="0" algn="l" rtl="0">
              <a:spcBef>
                <a:spcPts val="0"/>
              </a:spcBef>
              <a:spcAft>
                <a:spcPts val="0"/>
              </a:spcAft>
              <a:buNone/>
            </a:pPr>
            <a:endParaRPr>
              <a:solidFill>
                <a:srgbClr val="0000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p:nvPr/>
        </p:nvSpPr>
        <p:spPr>
          <a:xfrm>
            <a:off x="725725" y="448625"/>
            <a:ext cx="11096700" cy="510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800" b="1"/>
              <a:t>SuccessBound Web Resources</a:t>
            </a:r>
            <a:endParaRPr sz="4800" b="1"/>
          </a:p>
          <a:p>
            <a:pPr marL="0" lvl="0" indent="0" algn="ctr" rtl="0">
              <a:spcBef>
                <a:spcPts val="0"/>
              </a:spcBef>
              <a:spcAft>
                <a:spcPts val="0"/>
              </a:spcAft>
              <a:buNone/>
            </a:pPr>
            <a:endParaRPr sz="3600" b="1">
              <a:solidFill>
                <a:srgbClr val="FF0000"/>
              </a:solidFill>
            </a:endParaRPr>
          </a:p>
          <a:p>
            <a:pPr marL="0" lvl="0" indent="0" algn="ctr" rtl="0">
              <a:spcBef>
                <a:spcPts val="0"/>
              </a:spcBef>
              <a:spcAft>
                <a:spcPts val="0"/>
              </a:spcAft>
              <a:buNone/>
            </a:pPr>
            <a:r>
              <a:rPr lang="en-US" sz="3600" b="1">
                <a:solidFill>
                  <a:srgbClr val="FF0000"/>
                </a:solidFill>
              </a:rPr>
              <a:t>New Skills for Youth</a:t>
            </a:r>
            <a:endParaRPr sz="3600" b="1">
              <a:solidFill>
                <a:srgbClr val="FF0000"/>
              </a:solidFill>
            </a:endParaRPr>
          </a:p>
          <a:p>
            <a:pPr marL="0" lvl="0" indent="0" algn="ctr" rtl="0">
              <a:spcBef>
                <a:spcPts val="0"/>
              </a:spcBef>
              <a:spcAft>
                <a:spcPts val="0"/>
              </a:spcAft>
              <a:buNone/>
            </a:pPr>
            <a:r>
              <a:rPr lang="en-US" sz="2800" b="1" u="sng">
                <a:solidFill>
                  <a:schemeClr val="hlink"/>
                </a:solidFill>
                <a:hlinkClick r:id="rId3"/>
              </a:rPr>
              <a:t>http://education.ohio.gov/Topics/New-Skills-for-Youth</a:t>
            </a:r>
            <a:endParaRPr sz="2800" b="1">
              <a:solidFill>
                <a:schemeClr val="dk1"/>
              </a:solidFill>
            </a:endParaRPr>
          </a:p>
          <a:p>
            <a:pPr marL="0" lvl="0" indent="0" algn="ctr" rtl="0">
              <a:spcBef>
                <a:spcPts val="0"/>
              </a:spcBef>
              <a:spcAft>
                <a:spcPts val="0"/>
              </a:spcAft>
              <a:buNone/>
            </a:pPr>
            <a:endParaRPr sz="2800" b="1">
              <a:solidFill>
                <a:schemeClr val="dk1"/>
              </a:solidFill>
            </a:endParaRPr>
          </a:p>
          <a:p>
            <a:pPr marL="0" lvl="0" indent="0" algn="ctr" rtl="0">
              <a:spcBef>
                <a:spcPts val="0"/>
              </a:spcBef>
              <a:spcAft>
                <a:spcPts val="0"/>
              </a:spcAft>
              <a:buNone/>
            </a:pPr>
            <a:endParaRPr sz="3600" b="1">
              <a:solidFill>
                <a:srgbClr val="FF0000"/>
              </a:solidFill>
            </a:endParaRPr>
          </a:p>
          <a:p>
            <a:pPr marL="0" lvl="0" indent="0" algn="ctr" rtl="0">
              <a:spcBef>
                <a:spcPts val="0"/>
              </a:spcBef>
              <a:spcAft>
                <a:spcPts val="0"/>
              </a:spcAft>
              <a:buNone/>
            </a:pPr>
            <a:r>
              <a:rPr lang="en-US" sz="3600" b="1">
                <a:solidFill>
                  <a:srgbClr val="FF0000"/>
                </a:solidFill>
              </a:rPr>
              <a:t>SuccessBound</a:t>
            </a:r>
            <a:endParaRPr sz="2800" b="1">
              <a:solidFill>
                <a:srgbClr val="FF0000"/>
              </a:solidFill>
            </a:endParaRPr>
          </a:p>
          <a:p>
            <a:pPr marL="0" lvl="0" indent="0" algn="ctr" rtl="0">
              <a:spcBef>
                <a:spcPts val="0"/>
              </a:spcBef>
              <a:spcAft>
                <a:spcPts val="0"/>
              </a:spcAft>
              <a:buNone/>
            </a:pPr>
            <a:r>
              <a:rPr lang="en-US" sz="3600" b="1" u="sng">
                <a:solidFill>
                  <a:schemeClr val="hlink"/>
                </a:solidFill>
                <a:hlinkClick r:id="rId4"/>
              </a:rPr>
              <a:t>www.successbound.ohio.gov</a:t>
            </a:r>
            <a:endParaRPr sz="3600" b="1">
              <a:solidFill>
                <a:schemeClr val="dk1"/>
              </a:solidFill>
            </a:endParaRPr>
          </a:p>
          <a:p>
            <a:pPr marL="0" lvl="0" indent="0" algn="ctr" rtl="0">
              <a:spcBef>
                <a:spcPts val="0"/>
              </a:spcBef>
              <a:spcAft>
                <a:spcPts val="0"/>
              </a:spcAft>
              <a:buNone/>
            </a:pPr>
            <a:endParaRPr sz="3600" b="1">
              <a:solidFill>
                <a:schemeClr val="dk1"/>
              </a:solidFill>
            </a:endParaRPr>
          </a:p>
          <a:p>
            <a:pPr marL="0" lvl="0" indent="0" algn="ctr" rtl="0">
              <a:spcBef>
                <a:spcPts val="0"/>
              </a:spcBef>
              <a:spcAft>
                <a:spcPts val="0"/>
              </a:spcAft>
              <a:buNone/>
            </a:pPr>
            <a:endParaRPr sz="2400" b="1">
              <a:solidFill>
                <a:schemeClr val="dk1"/>
              </a:solidFill>
            </a:endParaRPr>
          </a:p>
          <a:p>
            <a:pPr marL="0" lvl="0" indent="0" algn="ctr" rtl="0">
              <a:spcBef>
                <a:spcPts val="0"/>
              </a:spcBef>
              <a:spcAft>
                <a:spcPts val="0"/>
              </a:spcAft>
              <a:buNone/>
            </a:pPr>
            <a:endParaRPr sz="3600" b="1">
              <a:solidFill>
                <a:srgbClr val="FF0000"/>
              </a:solidFill>
            </a:endParaRPr>
          </a:p>
          <a:p>
            <a:pPr marL="0" lvl="0" indent="0" algn="ctr" rtl="0">
              <a:spcBef>
                <a:spcPts val="0"/>
              </a:spcBef>
              <a:spcAft>
                <a:spcPts val="0"/>
              </a:spcAft>
              <a:buNone/>
            </a:pPr>
            <a:endParaRPr sz="2800" b="1">
              <a:solidFill>
                <a:schemeClr val="dk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title" idx="4294967295"/>
          </p:nvPr>
        </p:nvSpPr>
        <p:spPr>
          <a:xfrm>
            <a:off x="0" y="-15875"/>
            <a:ext cx="12192000" cy="1056600"/>
          </a:xfrm>
          <a:prstGeom prst="rect">
            <a:avLst/>
          </a:prstGeom>
          <a:solidFill>
            <a:srgbClr val="2E75B5"/>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3959"/>
              <a:buFont typeface="Century Gothic"/>
              <a:buNone/>
            </a:pPr>
            <a:r>
              <a:rPr lang="en-US" sz="2800" b="0" i="0" u="none" strike="noStrike" cap="none">
                <a:solidFill>
                  <a:srgbClr val="FFFFFF"/>
                </a:solidFill>
                <a:latin typeface="Century Gothic"/>
                <a:ea typeface="Century Gothic"/>
                <a:cs typeface="Century Gothic"/>
                <a:sym typeface="Century Gothic"/>
              </a:rPr>
              <a:t>Regional Focus for SuccessBound Opportunities for Development</a:t>
            </a:r>
            <a:endParaRPr sz="2800" b="0" i="0" u="none" strike="noStrike" cap="none">
              <a:solidFill>
                <a:srgbClr val="FFFFFF"/>
              </a:solidFill>
              <a:latin typeface="Century Gothic"/>
              <a:ea typeface="Century Gothic"/>
              <a:cs typeface="Century Gothic"/>
              <a:sym typeface="Century Gothic"/>
            </a:endParaRPr>
          </a:p>
        </p:txBody>
      </p:sp>
      <p:pic>
        <p:nvPicPr>
          <p:cNvPr id="143" name="Google Shape;143;p21"/>
          <p:cNvPicPr preferRelativeResize="0"/>
          <p:nvPr/>
        </p:nvPicPr>
        <p:blipFill>
          <a:blip r:embed="rId3">
            <a:alphaModFix/>
          </a:blip>
          <a:stretch>
            <a:fillRect/>
          </a:stretch>
        </p:blipFill>
        <p:spPr>
          <a:xfrm>
            <a:off x="152400" y="1120325"/>
            <a:ext cx="11779001" cy="5737676"/>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aphicFrame>
        <p:nvGraphicFramePr>
          <p:cNvPr id="149" name="Google Shape;149;p22"/>
          <p:cNvGraphicFramePr/>
          <p:nvPr/>
        </p:nvGraphicFramePr>
        <p:xfrm>
          <a:off x="408500" y="1732825"/>
          <a:ext cx="11168400" cy="4239830"/>
        </p:xfrm>
        <a:graphic>
          <a:graphicData uri="http://schemas.openxmlformats.org/drawingml/2006/table">
            <a:tbl>
              <a:tblPr>
                <a:noFill/>
                <a:tableStyleId>{AFA8E894-17B7-4ED1-BDE3-3AAF8A22C012}</a:tableStyleId>
              </a:tblPr>
              <a:tblGrid>
                <a:gridCol w="2792100">
                  <a:extLst>
                    <a:ext uri="{9D8B030D-6E8A-4147-A177-3AD203B41FA5}">
                      <a16:colId xmlns:a16="http://schemas.microsoft.com/office/drawing/2014/main" val="20000"/>
                    </a:ext>
                  </a:extLst>
                </a:gridCol>
                <a:gridCol w="2792100">
                  <a:extLst>
                    <a:ext uri="{9D8B030D-6E8A-4147-A177-3AD203B41FA5}">
                      <a16:colId xmlns:a16="http://schemas.microsoft.com/office/drawing/2014/main" val="20001"/>
                    </a:ext>
                  </a:extLst>
                </a:gridCol>
                <a:gridCol w="2792100">
                  <a:extLst>
                    <a:ext uri="{9D8B030D-6E8A-4147-A177-3AD203B41FA5}">
                      <a16:colId xmlns:a16="http://schemas.microsoft.com/office/drawing/2014/main" val="20002"/>
                    </a:ext>
                  </a:extLst>
                </a:gridCol>
                <a:gridCol w="2792100">
                  <a:extLst>
                    <a:ext uri="{9D8B030D-6E8A-4147-A177-3AD203B41FA5}">
                      <a16:colId xmlns:a16="http://schemas.microsoft.com/office/drawing/2014/main" val="20003"/>
                    </a:ext>
                  </a:extLst>
                </a:gridCol>
              </a:tblGrid>
              <a:tr h="1405250">
                <a:tc gridSpan="2">
                  <a:txBody>
                    <a:bodyPr/>
                    <a:lstStyle/>
                    <a:p>
                      <a:pPr marL="0" lvl="0" indent="0" algn="l" rtl="0">
                        <a:spcBef>
                          <a:spcPts val="0"/>
                        </a:spcBef>
                        <a:spcAft>
                          <a:spcPts val="0"/>
                        </a:spcAft>
                        <a:buNone/>
                      </a:pPr>
                      <a:endParaRPr/>
                    </a:p>
                  </a:txBody>
                  <a:tcPr marL="91425" marR="91425" marT="91425" marB="91425"/>
                </a:tc>
                <a:tc hMerge="1">
                  <a:txBody>
                    <a:bodyPr/>
                    <a:lstStyle/>
                    <a:p>
                      <a:endParaRPr lang="en-US"/>
                    </a:p>
                  </a:txBody>
                  <a:tcPr/>
                </a:tc>
                <a:tc gridSpan="2">
                  <a:txBody>
                    <a:bodyPr/>
                    <a:lstStyle/>
                    <a:p>
                      <a:pPr marL="0" lvl="0" indent="0" algn="l" rtl="0">
                        <a:spcBef>
                          <a:spcPts val="0"/>
                        </a:spcBef>
                        <a:spcAft>
                          <a:spcPts val="0"/>
                        </a:spcAft>
                        <a:buNone/>
                      </a:pPr>
                      <a:endParaRPr/>
                    </a:p>
                  </a:txBody>
                  <a:tcPr marL="91425" marR="91425" marT="91425" marB="91425">
                    <a:lnB w="9525" cap="flat" cmpd="sng">
                      <a:solidFill>
                        <a:srgbClr val="9E9E9E"/>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51450">
                <a:tc>
                  <a:txBody>
                    <a:bodyPr/>
                    <a:lstStyle/>
                    <a:p>
                      <a:pPr marL="0" lvl="0" indent="0" algn="ctr" rtl="0">
                        <a:spcBef>
                          <a:spcPts val="0"/>
                        </a:spcBef>
                        <a:spcAft>
                          <a:spcPts val="0"/>
                        </a:spcAft>
                        <a:buNone/>
                      </a:pPr>
                      <a:r>
                        <a:rPr lang="en-US">
                          <a:solidFill>
                            <a:srgbClr val="FFFFFF"/>
                          </a:solidFill>
                        </a:rPr>
                        <a:t>Forces </a:t>
                      </a:r>
                      <a:r>
                        <a:rPr lang="en-US" u="sng">
                          <a:solidFill>
                            <a:srgbClr val="FFFFFF"/>
                          </a:solidFill>
                        </a:rPr>
                        <a:t>FOR</a:t>
                      </a:r>
                      <a:r>
                        <a:rPr lang="en-US">
                          <a:solidFill>
                            <a:srgbClr val="FFFFFF"/>
                          </a:solidFill>
                        </a:rPr>
                        <a:t> Change</a:t>
                      </a:r>
                      <a:endParaRPr>
                        <a:solidFill>
                          <a:srgbClr val="FFFFFF"/>
                        </a:solidFill>
                      </a:endParaRPr>
                    </a:p>
                    <a:p>
                      <a:pPr marL="0" lvl="0" indent="0" algn="ctr" rtl="0">
                        <a:spcBef>
                          <a:spcPts val="0"/>
                        </a:spcBef>
                        <a:spcAft>
                          <a:spcPts val="0"/>
                        </a:spcAft>
                        <a:buNone/>
                      </a:pPr>
                      <a:r>
                        <a:rPr lang="en-US" sz="1200"/>
                        <a:t>Description of what is driving you to believe that work is needed</a:t>
                      </a:r>
                      <a:endParaRPr sz="1200"/>
                    </a:p>
                  </a:txBody>
                  <a:tcPr marL="91425" marR="91425" marT="91425" marB="91425">
                    <a:solidFill>
                      <a:schemeClr val="accent6"/>
                    </a:solidFill>
                  </a:tcPr>
                </a:tc>
                <a:tc>
                  <a:txBody>
                    <a:bodyPr/>
                    <a:lstStyle/>
                    <a:p>
                      <a:pPr marL="0" lvl="0" indent="0" algn="ctr" rtl="0">
                        <a:spcBef>
                          <a:spcPts val="0"/>
                        </a:spcBef>
                        <a:spcAft>
                          <a:spcPts val="0"/>
                        </a:spcAft>
                        <a:buClr>
                          <a:schemeClr val="dk1"/>
                        </a:buClr>
                        <a:buSzPts val="1100"/>
                        <a:buFont typeface="Arial"/>
                        <a:buNone/>
                      </a:pPr>
                      <a:r>
                        <a:rPr lang="en-US">
                          <a:solidFill>
                            <a:srgbClr val="FFFFFF"/>
                          </a:solidFill>
                        </a:rPr>
                        <a:t>Forces </a:t>
                      </a:r>
                      <a:r>
                        <a:rPr lang="en-US" u="sng">
                          <a:solidFill>
                            <a:srgbClr val="FFFFFF"/>
                          </a:solidFill>
                        </a:rPr>
                        <a:t>HOLDING BACK</a:t>
                      </a:r>
                      <a:r>
                        <a:rPr lang="en-US">
                          <a:solidFill>
                            <a:srgbClr val="FFFFFF"/>
                          </a:solidFill>
                        </a:rPr>
                        <a:t> Change</a:t>
                      </a:r>
                      <a:endParaRPr>
                        <a:solidFill>
                          <a:srgbClr val="FFFFFF"/>
                        </a:solidFill>
                      </a:endParaRPr>
                    </a:p>
                    <a:p>
                      <a:pPr marL="0" lvl="0" indent="0" algn="ctr" rtl="0">
                        <a:spcBef>
                          <a:spcPts val="0"/>
                        </a:spcBef>
                        <a:spcAft>
                          <a:spcPts val="0"/>
                        </a:spcAft>
                        <a:buNone/>
                      </a:pPr>
                      <a:r>
                        <a:rPr lang="en-US" sz="1200">
                          <a:solidFill>
                            <a:schemeClr val="dk1"/>
                          </a:solidFill>
                        </a:rPr>
                        <a:t>Description of practices, systems, attitudes and beliefs that keep you from moving forward</a:t>
                      </a:r>
                      <a:endParaRPr/>
                    </a:p>
                  </a:txBody>
                  <a:tcPr marL="91425" marR="91425" marT="91425" marB="91425">
                    <a:lnR w="9525" cap="flat" cmpd="sng">
                      <a:solidFill>
                        <a:srgbClr val="9E9E9E"/>
                      </a:solidFill>
                      <a:prstDash val="solid"/>
                      <a:round/>
                      <a:headEnd type="none" w="sm" len="sm"/>
                      <a:tailEnd type="none" w="sm" len="sm"/>
                    </a:lnR>
                    <a:solidFill>
                      <a:srgbClr val="FF0000"/>
                    </a:solidFill>
                  </a:tcPr>
                </a:tc>
                <a:tc>
                  <a:txBody>
                    <a:bodyPr/>
                    <a:lstStyle/>
                    <a:p>
                      <a:pPr marL="0" lvl="0" indent="0" algn="ctr" rtl="0">
                        <a:spcBef>
                          <a:spcPts val="0"/>
                        </a:spcBef>
                        <a:spcAft>
                          <a:spcPts val="0"/>
                        </a:spcAft>
                        <a:buNone/>
                      </a:pPr>
                      <a:r>
                        <a:rPr lang="en-US">
                          <a:solidFill>
                            <a:srgbClr val="FFFFFF"/>
                          </a:solidFill>
                        </a:rPr>
                        <a:t>Forces </a:t>
                      </a:r>
                      <a:r>
                        <a:rPr lang="en-US" u="sng">
                          <a:solidFill>
                            <a:srgbClr val="FFFFFF"/>
                          </a:solidFill>
                        </a:rPr>
                        <a:t>FOR</a:t>
                      </a:r>
                      <a:r>
                        <a:rPr lang="en-US">
                          <a:solidFill>
                            <a:srgbClr val="FFFFFF"/>
                          </a:solidFill>
                        </a:rPr>
                        <a:t> Change</a:t>
                      </a:r>
                      <a:endParaRPr>
                        <a:solidFill>
                          <a:srgbClr val="FFFFFF"/>
                        </a:solidFill>
                      </a:endParaRPr>
                    </a:p>
                    <a:p>
                      <a:pPr marL="0" lvl="0" indent="0" algn="ctr" rtl="0">
                        <a:spcBef>
                          <a:spcPts val="0"/>
                        </a:spcBef>
                        <a:spcAft>
                          <a:spcPts val="0"/>
                        </a:spcAft>
                        <a:buNone/>
                      </a:pPr>
                      <a:r>
                        <a:rPr lang="en-US" sz="1200"/>
                        <a:t>Description of what is driving you to believe that work is needed</a:t>
                      </a:r>
                      <a:endParaRPr sz="12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Clr>
                          <a:schemeClr val="dk1"/>
                        </a:buClr>
                        <a:buSzPts val="1100"/>
                        <a:buFont typeface="Arial"/>
                        <a:buNone/>
                      </a:pPr>
                      <a:r>
                        <a:rPr lang="en-US">
                          <a:solidFill>
                            <a:srgbClr val="FFFFFF"/>
                          </a:solidFill>
                        </a:rPr>
                        <a:t>Forces </a:t>
                      </a:r>
                      <a:r>
                        <a:rPr lang="en-US" u="sng">
                          <a:solidFill>
                            <a:srgbClr val="FFFFFF"/>
                          </a:solidFill>
                        </a:rPr>
                        <a:t>HOLDING BACK</a:t>
                      </a:r>
                      <a:r>
                        <a:rPr lang="en-US">
                          <a:solidFill>
                            <a:srgbClr val="FFFFFF"/>
                          </a:solidFill>
                        </a:rPr>
                        <a:t> Change</a:t>
                      </a:r>
                      <a:endParaRPr>
                        <a:solidFill>
                          <a:srgbClr val="FFFFFF"/>
                        </a:solidFill>
                      </a:endParaRPr>
                    </a:p>
                    <a:p>
                      <a:pPr marL="0" lvl="0" indent="0" algn="ctr" rtl="0">
                        <a:spcBef>
                          <a:spcPts val="0"/>
                        </a:spcBef>
                        <a:spcAft>
                          <a:spcPts val="0"/>
                        </a:spcAft>
                        <a:buNone/>
                      </a:pPr>
                      <a:r>
                        <a:rPr lang="en-US" sz="1200">
                          <a:solidFill>
                            <a:schemeClr val="dk1"/>
                          </a:solidFill>
                        </a:rPr>
                        <a:t>Description of practices, systems, attitudes and beliefs that keep you from moving forward</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0000"/>
                    </a:solidFill>
                  </a:tcPr>
                </a:tc>
                <a:extLst>
                  <a:ext uri="{0D108BD9-81ED-4DB2-BD59-A6C34878D82A}">
                    <a16:rowId xmlns:a16="http://schemas.microsoft.com/office/drawing/2014/main" val="10001"/>
                  </a:ext>
                </a:extLst>
              </a:tr>
              <a:tr h="13513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2"/>
                  </a:ext>
                </a:extLst>
              </a:tr>
            </a:tbl>
          </a:graphicData>
        </a:graphic>
      </p:graphicFrame>
      <p:pic>
        <p:nvPicPr>
          <p:cNvPr id="150" name="Google Shape;150;p22"/>
          <p:cNvPicPr preferRelativeResize="0"/>
          <p:nvPr/>
        </p:nvPicPr>
        <p:blipFill>
          <a:blip r:embed="rId3">
            <a:alphaModFix/>
          </a:blip>
          <a:stretch>
            <a:fillRect/>
          </a:stretch>
        </p:blipFill>
        <p:spPr>
          <a:xfrm>
            <a:off x="1779025" y="1827300"/>
            <a:ext cx="2842575" cy="1243625"/>
          </a:xfrm>
          <a:prstGeom prst="rect">
            <a:avLst/>
          </a:prstGeom>
          <a:noFill/>
          <a:ln>
            <a:noFill/>
          </a:ln>
        </p:spPr>
      </p:pic>
      <p:sp>
        <p:nvSpPr>
          <p:cNvPr id="151" name="Google Shape;151;p22"/>
          <p:cNvSpPr/>
          <p:nvPr/>
        </p:nvSpPr>
        <p:spPr>
          <a:xfrm>
            <a:off x="1191275" y="4411450"/>
            <a:ext cx="2500200" cy="501000"/>
          </a:xfrm>
          <a:prstGeom prst="rightArrow">
            <a:avLst>
              <a:gd name="adj1" fmla="val 50000"/>
              <a:gd name="adj2" fmla="val 50000"/>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Drivers</a:t>
            </a:r>
            <a:endParaRPr/>
          </a:p>
        </p:txBody>
      </p:sp>
      <p:sp>
        <p:nvSpPr>
          <p:cNvPr id="152" name="Google Shape;152;p22"/>
          <p:cNvSpPr/>
          <p:nvPr/>
        </p:nvSpPr>
        <p:spPr>
          <a:xfrm rot="-1278" flipH="1">
            <a:off x="2810050" y="4912575"/>
            <a:ext cx="2420400" cy="5868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Impeding Factors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10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fade">
                                      <p:cBhvr>
                                        <p:cTn id="12"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838200" y="1584326"/>
            <a:ext cx="10515600" cy="1016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Save the Date</a:t>
            </a:r>
            <a:endParaRPr/>
          </a:p>
        </p:txBody>
      </p:sp>
      <p:sp>
        <p:nvSpPr>
          <p:cNvPr id="159" name="Google Shape;159;p23"/>
          <p:cNvSpPr txBox="1">
            <a:spLocks noGrp="1"/>
          </p:cNvSpPr>
          <p:nvPr>
            <p:ph type="body" idx="1"/>
          </p:nvPr>
        </p:nvSpPr>
        <p:spPr>
          <a:xfrm>
            <a:off x="571100" y="2720117"/>
            <a:ext cx="10515600" cy="3335700"/>
          </a:xfrm>
          <a:prstGeom prst="rect">
            <a:avLst/>
          </a:prstGeom>
        </p:spPr>
        <p:txBody>
          <a:bodyPr spcFirstLastPara="1" wrap="square" lIns="91425" tIns="45700" rIns="91425" bIns="45700" anchor="t" anchorCtr="0">
            <a:noAutofit/>
          </a:bodyPr>
          <a:lstStyle/>
          <a:p>
            <a:pPr marL="457200" lvl="0" indent="-406400" algn="l" rtl="0">
              <a:spcBef>
                <a:spcPts val="1000"/>
              </a:spcBef>
              <a:spcAft>
                <a:spcPts val="0"/>
              </a:spcAft>
              <a:buSzPts val="2800"/>
              <a:buChar char="•"/>
            </a:pPr>
            <a:r>
              <a:rPr lang="en-US"/>
              <a:t>November 9th, ESCCO -Follow up session based on regional discussion</a:t>
            </a:r>
            <a:endParaRPr/>
          </a:p>
          <a:p>
            <a:pPr marL="457200" lvl="0" indent="-406400" algn="l" rtl="0">
              <a:spcBef>
                <a:spcPts val="0"/>
              </a:spcBef>
              <a:spcAft>
                <a:spcPts val="0"/>
              </a:spcAft>
              <a:buSzPts val="2800"/>
              <a:buChar char="•"/>
            </a:pPr>
            <a:r>
              <a:rPr lang="en-US"/>
              <a:t>State SuccessBound Conference December 6th</a:t>
            </a:r>
            <a:endParaRPr/>
          </a:p>
          <a:p>
            <a:pPr marL="457200" lvl="0" indent="-406400" algn="l" rtl="0">
              <a:spcBef>
                <a:spcPts val="0"/>
              </a:spcBef>
              <a:spcAft>
                <a:spcPts val="0"/>
              </a:spcAft>
              <a:buSzPts val="2800"/>
              <a:buChar char="•"/>
            </a:pPr>
            <a:r>
              <a:rPr lang="en-US"/>
              <a:t>Central Ohio Regional SuccessBound Conference February 21</a:t>
            </a:r>
            <a:endParaRPr/>
          </a:p>
          <a:p>
            <a:pPr marL="457200" lvl="0" indent="0" algn="l" rtl="0">
              <a:spcBef>
                <a:spcPts val="1000"/>
              </a:spcBef>
              <a:spcAft>
                <a:spcPts val="0"/>
              </a:spcAft>
              <a:buNone/>
            </a:pPr>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1050</Words>
  <Application>Microsoft Office PowerPoint</Application>
  <PresentationFormat>Widescreen</PresentationFormat>
  <Paragraphs>132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Century Gothic</vt:lpstr>
      <vt:lpstr>Calibri</vt:lpstr>
      <vt:lpstr>Arial</vt:lpstr>
      <vt:lpstr>Office Theme</vt:lpstr>
      <vt:lpstr>Welcome!  </vt:lpstr>
      <vt:lpstr>Goals for Today</vt:lpstr>
      <vt:lpstr>Focused Conversations</vt:lpstr>
      <vt:lpstr>PowerPoint Presentation</vt:lpstr>
      <vt:lpstr>PowerPoint Presentation</vt:lpstr>
      <vt:lpstr> </vt:lpstr>
      <vt:lpstr>Some Targets for Development:</vt:lpstr>
      <vt:lpstr>PowerPoint Presentation</vt:lpstr>
      <vt:lpstr>Regional Focus for SuccessBound Opportunities for Development</vt:lpstr>
      <vt:lpstr>PowerPoint Presentation</vt:lpstr>
      <vt:lpstr>Save the Date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dc:title>
  <dc:creator>DAVID GORENFLO</dc:creator>
  <cp:lastModifiedBy>DAVID GORENFLO</cp:lastModifiedBy>
  <cp:revision>1</cp:revision>
  <dcterms:modified xsi:type="dcterms:W3CDTF">2018-10-08T19:58:51Z</dcterms:modified>
</cp:coreProperties>
</file>